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35" r:id="rId5"/>
    <p:sldId id="340" r:id="rId6"/>
    <p:sldId id="361" r:id="rId7"/>
    <p:sldId id="341" r:id="rId8"/>
    <p:sldId id="357" r:id="rId9"/>
    <p:sldId id="359" r:id="rId10"/>
    <p:sldId id="360" r:id="rId11"/>
    <p:sldId id="348" r:id="rId12"/>
    <p:sldId id="351" r:id="rId13"/>
    <p:sldId id="350" r:id="rId14"/>
    <p:sldId id="355" r:id="rId15"/>
    <p:sldId id="356" r:id="rId16"/>
    <p:sldId id="362" r:id="rId17"/>
    <p:sldId id="363" r:id="rId18"/>
    <p:sldId id="347" r:id="rId19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e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>
        <p:guide pos="6504"/>
        <p:guide orient="horz" pos="3696"/>
        <p:guide orient="horz" pos="19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84D40880-7B36-4833-8540-D4F2F3E81084}" type="datetime1">
              <a:rPr lang="it-IT" smtClean="0"/>
              <a:t>04/12/2024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9E9D563E-BCB2-465B-8A3C-AC86CE64F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EAA27069-F3D3-452D-96AC-1153BE220CEB}" type="datetime1">
              <a:rPr lang="it-IT" smtClean="0"/>
              <a:pPr/>
              <a:t>04/12/2024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8B990660-4B7D-4C11-96DB-B19FFA8CA9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134C6-6007-5EAE-A0A4-579BC50B5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B1546D7-6514-7051-1156-4FEEAB3F89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40FA2A-E616-8E53-135F-5FBD3FAA2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EEE590-9CBD-76C1-02AB-558C859FB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58789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A2852-9813-2E02-AF70-3D2B5F7B4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B1B4277-3DE0-AB58-4496-EFB145907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DDEE684-95DB-2720-7EA0-E37C293B14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3FD9FF-2083-CCBA-668F-8AF4EA3F5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60390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45341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89252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E4B3C-EE8A-0268-8464-CE0814A50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154B9B0-7194-73DE-016A-DFC61E2C8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9BBCF34-4E8A-D8B3-F4E3-F64E2A92E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2693777-1710-3D11-F370-CD9F1A0E86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1548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74796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CC845-1EFC-A95E-69DC-32BB32CBB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D188A87-C349-4DFF-8122-D5C4ECD8E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2A34BFD-9DFE-D6E2-D8E1-CA1D687FC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C951F8-5C4D-5DC3-CAEB-D107244E1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8989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CC845-1EFC-A95E-69DC-32BB32CBB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D188A87-C349-4DFF-8122-D5C4ECD8E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2A34BFD-9DFE-D6E2-D8E1-CA1D687FC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C951F8-5C4D-5DC3-CAEB-D107244E1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7689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CC845-1EFC-A95E-69DC-32BB32CBB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D188A87-C349-4DFF-8122-D5C4ECD8E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2A34BFD-9DFE-D6E2-D8E1-CA1D687FC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C951F8-5C4D-5DC3-CAEB-D107244E1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18505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2ED68-7322-9DF3-16DE-A3F93B5C6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E5D8EED-30F2-CAD1-9937-8E366F88A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45781C6-DA74-9B9A-0BB0-89AAA9A7E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C6D733B-295B-95A8-417E-ADE8B38E98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2026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284BA-75E8-9B87-3937-5FEE04F08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20CE695-6411-3AFD-D74D-94CCC4BDE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FCAB656-7DE1-FE68-EFE5-5AB749362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2D1935-D40D-2161-BE38-768A238B0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73417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it-IT" sz="4000" b="1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‹N›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‹N›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grpSp>
        <p:nvGrpSpPr>
          <p:cNvPr id="815" name="Gruppo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‹N›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it-IT" sz="2800"/>
            </a:lvl1pPr>
            <a:lvl2pPr marL="457200" indent="0">
              <a:buNone/>
              <a:defRPr lang="it-IT" sz="2400"/>
            </a:lvl2pPr>
            <a:lvl3pPr marL="914400" indent="0">
              <a:buNone/>
              <a:defRPr lang="it-IT" sz="2000"/>
            </a:lvl3pPr>
            <a:lvl4pPr marL="1371600" indent="0">
              <a:buNone/>
              <a:defRPr lang="it-IT" sz="1800"/>
            </a:lvl4pPr>
            <a:lvl5pPr marL="1828800" indent="0">
              <a:buNone/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675" name="Segnaposto tes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it-IT" sz="2800"/>
            </a:lvl1pPr>
            <a:lvl2pPr marL="457200" indent="0">
              <a:lnSpc>
                <a:spcPts val="2400"/>
              </a:lnSpc>
              <a:buNone/>
              <a:defRPr lang="it-IT" sz="2000"/>
            </a:lvl2pPr>
            <a:lvl3pPr marL="914400" indent="0">
              <a:lnSpc>
                <a:spcPts val="2400"/>
              </a:lnSpc>
              <a:buNone/>
              <a:defRPr lang="it-IT" sz="2000"/>
            </a:lvl3pPr>
            <a:lvl4pPr marL="1371600" indent="0">
              <a:lnSpc>
                <a:spcPts val="2400"/>
              </a:lnSpc>
              <a:buNone/>
              <a:defRPr lang="it-IT" sz="2000"/>
            </a:lvl4pPr>
            <a:lvl5pPr marL="1828800" indent="0">
              <a:lnSpc>
                <a:spcPts val="2400"/>
              </a:lnSpc>
              <a:buNone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  <a:lvl6pPr marL="1600200">
              <a:defRPr lang="it-IT"/>
            </a:lvl6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4" rtl="0"/>
            <a:r>
              <a:rPr lang="it-IT"/>
              <a:t>Quarto livello</a:t>
            </a:r>
          </a:p>
          <a:p>
            <a:pPr lvl="5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‹N›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it-IT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it-IT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it-IT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it-IT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‹N›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contenuto e immag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‹N›</a:t>
            </a:fld>
            <a:endParaRPr lang="it-IT"/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it-IT"/>
            </a:lvl1pPr>
            <a:lvl2pPr>
              <a:spcBef>
                <a:spcPts val="0"/>
              </a:spcBef>
              <a:spcAft>
                <a:spcPts val="600"/>
              </a:spcAft>
              <a:defRPr lang="it-IT"/>
            </a:lvl2pPr>
            <a:lvl3pPr>
              <a:spcBef>
                <a:spcPts val="0"/>
              </a:spcBef>
              <a:spcAft>
                <a:spcPts val="600"/>
              </a:spcAft>
              <a:defRPr lang="it-IT"/>
            </a:lvl3pPr>
            <a:lvl4pPr>
              <a:spcBef>
                <a:spcPts val="0"/>
              </a:spcBef>
              <a:spcAft>
                <a:spcPts val="600"/>
              </a:spcAft>
              <a:defRPr lang="it-IT" sz="2000"/>
            </a:lvl4pPr>
            <a:lvl5pPr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 rtl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4929176" cy="3056343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sz="4800"/>
              <a:t>THE RETINEX THEORY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59673E6-4A51-EA08-2806-1AE6960AA7DF}"/>
              </a:ext>
            </a:extLst>
          </p:cNvPr>
          <p:cNvSpPr txBox="1"/>
          <p:nvPr/>
        </p:nvSpPr>
        <p:spPr>
          <a:xfrm>
            <a:off x="7431741" y="4974550"/>
            <a:ext cx="3972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>
                <a:latin typeface="+mj-lt"/>
              </a:rPr>
              <a:t>Ingrid </a:t>
            </a:r>
            <a:r>
              <a:rPr lang="it-IT" err="1">
                <a:latin typeface="+mj-lt"/>
              </a:rPr>
              <a:t>Bregu</a:t>
            </a:r>
            <a:endParaRPr lang="it-IT">
              <a:latin typeface="+mj-lt"/>
            </a:endParaRPr>
          </a:p>
          <a:p>
            <a:pPr algn="r"/>
            <a:r>
              <a:rPr lang="it-IT">
                <a:latin typeface="+mj-lt"/>
              </a:rPr>
              <a:t>Tecla Briola</a:t>
            </a:r>
          </a:p>
          <a:p>
            <a:pPr algn="r"/>
            <a:r>
              <a:rPr lang="it-IT">
                <a:latin typeface="+mj-lt"/>
              </a:rPr>
              <a:t>Susanna Colaiacovo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75339A-D04C-78EB-9800-A2F301737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FE4FD53-E24E-900D-AB23-7098B04AC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smtClean="0"/>
              <a:pPr rtl="0"/>
              <a:t>10</a:t>
            </a:fld>
            <a:endParaRPr lang="it-IT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F0939DEC-3595-4B29-2A52-BEC6263A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54" y="542924"/>
            <a:ext cx="10405174" cy="1411999"/>
          </a:xfrm>
        </p:spPr>
        <p:txBody>
          <a:bodyPr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sz="4000"/>
              <a:t>multi-SCALE RETINEX with color restoration (msrcr)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DB49FA-C1AC-DEFA-B8C3-21D681379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442" y="3195455"/>
            <a:ext cx="420546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2000" dirty="0">
                <a:solidFill>
                  <a:srgbClr val="000000"/>
                </a:solidFill>
                <a:latin typeface="+mj-lt"/>
              </a:rPr>
              <a:t>E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+mj-lt"/>
              </a:rPr>
              <a:t>stensione del MSR che introduce un'operazione di </a:t>
            </a:r>
            <a:r>
              <a:rPr lang="it-IT" sz="2000" b="1" i="0" u="none" strike="noStrike" dirty="0">
                <a:solidFill>
                  <a:srgbClr val="000000"/>
                </a:solidFill>
                <a:effectLst/>
                <a:latin typeface="+mj-lt"/>
              </a:rPr>
              <a:t>restauro cromatico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+mj-lt"/>
              </a:rPr>
              <a:t> per preservare e migliorare i colori naturali dell'immagine.</a:t>
            </a:r>
            <a:endParaRPr kumimoji="0" lang="it-IT" alt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2000" b="1" dirty="0">
                <a:latin typeface="+mj-lt"/>
              </a:rPr>
              <a:t>Principio chiave:</a:t>
            </a:r>
            <a:endParaRPr lang="it-IT" altLang="it-IT" sz="2000" b="1" dirty="0">
              <a:latin typeface="+mj-lt"/>
              <a:cs typeface="Posterama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sz="2000" i="0" u="none" strike="noStrike" dirty="0">
                <a:solidFill>
                  <a:srgbClr val="000000"/>
                </a:solidFill>
                <a:effectLst/>
                <a:latin typeface="+mj-lt"/>
              </a:rPr>
              <a:t>Calcolo del MSR e </a:t>
            </a:r>
            <a:r>
              <a:rPr lang="it-IT" sz="2000" dirty="0">
                <a:solidFill>
                  <a:srgbClr val="000000"/>
                </a:solidFill>
                <a:latin typeface="+mj-lt"/>
              </a:rPr>
              <a:t>del fattore dei restauro cromatico</a:t>
            </a:r>
            <a:endParaRPr kumimoji="0" lang="it-IT" altLang="it-IT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9D051FE-5A0A-4FC4-7519-DC20716B50AF}"/>
              </a:ext>
            </a:extLst>
          </p:cNvPr>
          <p:cNvSpPr txBox="1"/>
          <p:nvPr/>
        </p:nvSpPr>
        <p:spPr>
          <a:xfrm>
            <a:off x="7560270" y="1954923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MSRCR(</a:t>
            </a:r>
            <a:r>
              <a:rPr lang="es-ES" sz="2400" b="1" i="1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x,y</a:t>
            </a:r>
            <a:r>
              <a:rPr lang="es-ES" sz="24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= C(</a:t>
            </a:r>
            <a:r>
              <a:rPr lang="es-ES" sz="2400" b="1" i="1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x,y</a:t>
            </a:r>
            <a:r>
              <a:rPr lang="es-ES" sz="24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⋅ MSR(</a:t>
            </a:r>
            <a:r>
              <a:rPr lang="es-ES" sz="2400" b="1" i="1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x,y</a:t>
            </a:r>
            <a:r>
              <a:rPr lang="es-ES" sz="24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it-IT" sz="2400" b="1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3865888-5423-5A09-1EE1-B81156705762}"/>
              </a:ext>
            </a:extLst>
          </p:cNvPr>
          <p:cNvSpPr txBox="1"/>
          <p:nvPr/>
        </p:nvSpPr>
        <p:spPr>
          <a:xfrm>
            <a:off x="7664442" y="2542271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C(x,y) = β ⋅ log</a:t>
            </a:r>
            <a:endParaRPr lang="it-IT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2873C18-14B6-41DD-A6BB-72D004F65A94}"/>
                  </a:ext>
                </a:extLst>
              </p:cNvPr>
              <p:cNvSpPr txBox="1"/>
              <p:nvPr/>
            </p:nvSpPr>
            <p:spPr>
              <a:xfrm>
                <a:off x="9732330" y="2383092"/>
                <a:ext cx="1958293" cy="780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d>
                            <m:dPr>
                              <m:ctrlPr>
                                <a:rPr lang="it-IT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it-IT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it-IT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it-IT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it-IT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it-IT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den>
                      </m:f>
                    </m:oMath>
                  </m:oMathPara>
                </a14:m>
                <a:endParaRPr lang="it-IT" sz="2400" b="1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2873C18-14B6-41DD-A6BB-72D004F65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330" y="2383092"/>
                <a:ext cx="1958293" cy="7800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AA4D250-3121-E8EC-6338-C02A9ACF0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77" y="2061836"/>
            <a:ext cx="6605982" cy="407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36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4D88DC-BC7E-B99B-E8A3-04E979C37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EE1F423-DA6F-ACE1-6854-A1C43797E220}"/>
              </a:ext>
            </a:extLst>
          </p:cNvPr>
          <p:cNvSpPr/>
          <p:nvPr/>
        </p:nvSpPr>
        <p:spPr>
          <a:xfrm>
            <a:off x="6579737" y="2078517"/>
            <a:ext cx="4896400" cy="367230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0FE5B5E-5052-4083-941B-AAA70ED62A34}"/>
              </a:ext>
            </a:extLst>
          </p:cNvPr>
          <p:cNvSpPr/>
          <p:nvPr/>
        </p:nvSpPr>
        <p:spPr>
          <a:xfrm>
            <a:off x="1106841" y="2078518"/>
            <a:ext cx="4896400" cy="367230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numero diapositiva 2">
            <a:extLst>
              <a:ext uri="{FF2B5EF4-FFF2-40B4-BE49-F238E27FC236}">
                <a16:creationId xmlns:a16="http://schemas.microsoft.com/office/drawing/2014/main" id="{7EF2C201-B19D-502F-1D04-16E26DC06E6D}"/>
              </a:ext>
            </a:extLst>
          </p:cNvPr>
          <p:cNvSpPr txBox="1">
            <a:spLocks/>
          </p:cNvSpPr>
          <p:nvPr/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it-IT"/>
            </a:defPPr>
            <a:lvl1pPr marL="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B5CEABB6-07DC-46E8-9B57-56EC44A396E5}" type="slidenum">
              <a:rPr lang="it-IT" sz="1400" b="1" smtClean="0">
                <a:latin typeface="+mj-lt"/>
              </a:rPr>
              <a:pPr>
                <a:spcAft>
                  <a:spcPts val="600"/>
                </a:spcAft>
              </a:pPr>
              <a:t>11</a:t>
            </a:fld>
            <a:endParaRPr lang="it-IT" sz="1400" b="1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43B00508-8829-D42F-900D-8720418D8A74}"/>
              </a:ext>
            </a:extLst>
          </p:cNvPr>
          <p:cNvSpPr txBox="1">
            <a:spLocks/>
          </p:cNvSpPr>
          <p:nvPr/>
        </p:nvSpPr>
        <p:spPr>
          <a:xfrm>
            <a:off x="800654" y="542925"/>
            <a:ext cx="10405174" cy="865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/>
              <a:t>Applicazione codice python</a:t>
            </a:r>
            <a:endParaRPr lang="it-IT"/>
          </a:p>
        </p:txBody>
      </p:sp>
      <p:pic>
        <p:nvPicPr>
          <p:cNvPr id="3" name="Immagine 2" descr="Immagine che contiene schermata, barriera corallina, aqua&#10;&#10;Descrizione generata automaticamente">
            <a:extLst>
              <a:ext uri="{FF2B5EF4-FFF2-40B4-BE49-F238E27FC236}">
                <a16:creationId xmlns:a16="http://schemas.microsoft.com/office/drawing/2014/main" id="{8FFAD327-EEAD-D210-E66A-8044B34B6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52" y="1904360"/>
            <a:ext cx="4896401" cy="3672301"/>
          </a:xfrm>
          <a:prstGeom prst="rect">
            <a:avLst/>
          </a:prstGeom>
        </p:spPr>
      </p:pic>
      <p:pic>
        <p:nvPicPr>
          <p:cNvPr id="6" name="Immagine 5" descr="Immagine che contiene acqua, testo, schermata, lago&#10;&#10;Descrizione generata automaticamente">
            <a:extLst>
              <a:ext uri="{FF2B5EF4-FFF2-40B4-BE49-F238E27FC236}">
                <a16:creationId xmlns:a16="http://schemas.microsoft.com/office/drawing/2014/main" id="{E1DABFEE-555B-09DE-B415-3772A728D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249" y="1904359"/>
            <a:ext cx="4896401" cy="36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13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B72283-FCAC-5BC7-6F08-D76F242BC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1E3DB3F-3F19-D932-6564-698004270084}"/>
              </a:ext>
            </a:extLst>
          </p:cNvPr>
          <p:cNvSpPr/>
          <p:nvPr/>
        </p:nvSpPr>
        <p:spPr>
          <a:xfrm>
            <a:off x="6672903" y="2336576"/>
            <a:ext cx="4752000" cy="3384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F24E02A-C37B-8DDC-AF15-DCB33BC5D2BA}"/>
              </a:ext>
            </a:extLst>
          </p:cNvPr>
          <p:cNvSpPr/>
          <p:nvPr/>
        </p:nvSpPr>
        <p:spPr>
          <a:xfrm>
            <a:off x="1130427" y="2336576"/>
            <a:ext cx="4716000" cy="3384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numero diapositiva 2">
            <a:extLst>
              <a:ext uri="{FF2B5EF4-FFF2-40B4-BE49-F238E27FC236}">
                <a16:creationId xmlns:a16="http://schemas.microsoft.com/office/drawing/2014/main" id="{DF1C493E-0A46-14A7-9EE4-42F22294F9B9}"/>
              </a:ext>
            </a:extLst>
          </p:cNvPr>
          <p:cNvSpPr txBox="1">
            <a:spLocks/>
          </p:cNvSpPr>
          <p:nvPr/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it-IT"/>
            </a:defPPr>
            <a:lvl1pPr marL="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B5CEABB6-07DC-46E8-9B57-56EC44A396E5}" type="slidenum">
              <a:rPr lang="it-IT" sz="1400" b="1" smtClean="0">
                <a:latin typeface="+mj-lt"/>
              </a:rPr>
              <a:pPr>
                <a:spcAft>
                  <a:spcPts val="600"/>
                </a:spcAft>
              </a:pPr>
              <a:t>12</a:t>
            </a:fld>
            <a:endParaRPr lang="it-IT" sz="1400" b="1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BFE85EA-DF81-66AC-EF3C-7DFDE026E529}"/>
              </a:ext>
            </a:extLst>
          </p:cNvPr>
          <p:cNvSpPr txBox="1">
            <a:spLocks/>
          </p:cNvSpPr>
          <p:nvPr/>
        </p:nvSpPr>
        <p:spPr>
          <a:xfrm>
            <a:off x="800654" y="542925"/>
            <a:ext cx="10405174" cy="865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/>
              <a:t>Applicazione codice </a:t>
            </a:r>
            <a:r>
              <a:rPr lang="it-IT" sz="4000" err="1"/>
              <a:t>python</a:t>
            </a:r>
            <a:endParaRPr lang="it-IT"/>
          </a:p>
        </p:txBody>
      </p:sp>
      <p:pic>
        <p:nvPicPr>
          <p:cNvPr id="3" name="Immagine 2" descr="Immagine che contiene schermata, arte&#10;&#10;Descrizione generata automaticamente">
            <a:extLst>
              <a:ext uri="{FF2B5EF4-FFF2-40B4-BE49-F238E27FC236}">
                <a16:creationId xmlns:a16="http://schemas.microsoft.com/office/drawing/2014/main" id="{CAE2A069-1792-4CCA-14B1-14324C4FF4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07" t="4997" r="19198" b="6615"/>
          <a:stretch/>
        </p:blipFill>
        <p:spPr>
          <a:xfrm>
            <a:off x="911352" y="2135589"/>
            <a:ext cx="4716000" cy="3384000"/>
          </a:xfrm>
          <a:prstGeom prst="rect">
            <a:avLst/>
          </a:prstGeom>
        </p:spPr>
      </p:pic>
      <p:pic>
        <p:nvPicPr>
          <p:cNvPr id="6" name="Immagine 5" descr="Immagine che contiene porta, schermata, arredo, finestra&#10;&#10;Descrizione generata automaticamente">
            <a:extLst>
              <a:ext uri="{FF2B5EF4-FFF2-40B4-BE49-F238E27FC236}">
                <a16:creationId xmlns:a16="http://schemas.microsoft.com/office/drawing/2014/main" id="{68A6CE3E-7327-1175-D6F1-A12BBF90AD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435" t="4843" r="17885" b="7307"/>
          <a:stretch/>
        </p:blipFill>
        <p:spPr>
          <a:xfrm>
            <a:off x="6453828" y="2135589"/>
            <a:ext cx="4752000" cy="3384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80D8DB2-207C-92AD-EF41-793A27950922}"/>
              </a:ext>
            </a:extLst>
          </p:cNvPr>
          <p:cNvSpPr/>
          <p:nvPr/>
        </p:nvSpPr>
        <p:spPr>
          <a:xfrm>
            <a:off x="4583915" y="6571682"/>
            <a:ext cx="7685590" cy="57106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4438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EB6533-D26F-823F-2FEC-165C78D3B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6B414B61-148E-666B-67D6-B8B687CD2ACC}"/>
              </a:ext>
            </a:extLst>
          </p:cNvPr>
          <p:cNvSpPr/>
          <p:nvPr/>
        </p:nvSpPr>
        <p:spPr>
          <a:xfrm>
            <a:off x="7094245" y="1875941"/>
            <a:ext cx="3893431" cy="3893431"/>
          </a:xfrm>
          <a:prstGeom prst="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numero diapositiva 2">
            <a:extLst>
              <a:ext uri="{FF2B5EF4-FFF2-40B4-BE49-F238E27FC236}">
                <a16:creationId xmlns:a16="http://schemas.microsoft.com/office/drawing/2014/main" id="{F5D94CCA-5629-B1A0-796D-28EB8C34CAE5}"/>
              </a:ext>
            </a:extLst>
          </p:cNvPr>
          <p:cNvSpPr txBox="1">
            <a:spLocks/>
          </p:cNvSpPr>
          <p:nvPr/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it-IT"/>
            </a:defPPr>
            <a:lvl1pPr marL="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B5CEABB6-07DC-46E8-9B57-56EC44A396E5}" type="slidenum">
              <a:rPr lang="it-IT" sz="1400" b="1" smtClean="0">
                <a:latin typeface="+mj-lt"/>
              </a:rPr>
              <a:pPr>
                <a:spcAft>
                  <a:spcPts val="600"/>
                </a:spcAft>
              </a:pPr>
              <a:t>13</a:t>
            </a:fld>
            <a:endParaRPr lang="it-IT" sz="1400" b="1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06F417B-FF58-2109-6461-796F70424D54}"/>
              </a:ext>
            </a:extLst>
          </p:cNvPr>
          <p:cNvSpPr txBox="1">
            <a:spLocks/>
          </p:cNvSpPr>
          <p:nvPr/>
        </p:nvSpPr>
        <p:spPr>
          <a:xfrm>
            <a:off x="800654" y="542925"/>
            <a:ext cx="10405174" cy="865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/>
              <a:t>Limitazioni </a:t>
            </a:r>
            <a:r>
              <a:rPr lang="it-IT" sz="4000" dirty="0" err="1"/>
              <a:t>retinex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4CA9807-FA5A-8CFB-C27B-8BA0D74D214C}"/>
              </a:ext>
            </a:extLst>
          </p:cNvPr>
          <p:cNvSpPr txBox="1"/>
          <p:nvPr/>
        </p:nvSpPr>
        <p:spPr>
          <a:xfrm>
            <a:off x="599004" y="2052701"/>
            <a:ext cx="54042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</a:rPr>
              <a:t>Dipendenza dai parametri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</a:rPr>
              <a:t> Parametro σ (sigma)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</a:rPr>
              <a:t> Nessuna configurazione universale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</a:rPr>
              <a:t>Scene complesse e illuminazioni estreme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</a:rPr>
              <a:t> Luce non uniforme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</a:rPr>
              <a:t> Alta complessità cromatica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</a:rPr>
              <a:t>Discrepanza con la percezione umana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</a:rPr>
              <a:t> Percezione umana: Integra contesto e memoria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</a:rPr>
              <a:t> Approccio statico: Algoritmi meno adattivi</a:t>
            </a:r>
          </a:p>
          <a:p>
            <a:endParaRPr lang="it-IT" sz="2000" dirty="0">
              <a:latin typeface="+mj-lt"/>
            </a:endParaRPr>
          </a:p>
        </p:txBody>
      </p:sp>
      <p:pic>
        <p:nvPicPr>
          <p:cNvPr id="11" name="Immagine 10" descr="Immagine che contiene frutto, banana, prodotto, Saba banana&#10;&#10;Descrizione generata automaticamente">
            <a:extLst>
              <a:ext uri="{FF2B5EF4-FFF2-40B4-BE49-F238E27FC236}">
                <a16:creationId xmlns:a16="http://schemas.microsoft.com/office/drawing/2014/main" id="{DCDBC27D-D3D5-0008-73A5-F62942EE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303" y="1642249"/>
            <a:ext cx="3893431" cy="389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93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2887DF-A458-FCF0-9951-FC19C8477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2">
            <a:extLst>
              <a:ext uri="{FF2B5EF4-FFF2-40B4-BE49-F238E27FC236}">
                <a16:creationId xmlns:a16="http://schemas.microsoft.com/office/drawing/2014/main" id="{F3AAB5A0-57D3-0DF3-731E-D2CF45CBAB42}"/>
              </a:ext>
            </a:extLst>
          </p:cNvPr>
          <p:cNvSpPr txBox="1">
            <a:spLocks/>
          </p:cNvSpPr>
          <p:nvPr/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it-IT"/>
            </a:defPPr>
            <a:lvl1pPr marL="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B5CEABB6-07DC-46E8-9B57-56EC44A396E5}" type="slidenum">
              <a:rPr lang="it-IT" sz="1400" b="1" smtClean="0">
                <a:latin typeface="+mj-lt"/>
              </a:rPr>
              <a:pPr>
                <a:spcAft>
                  <a:spcPts val="600"/>
                </a:spcAft>
              </a:pPr>
              <a:t>14</a:t>
            </a:fld>
            <a:endParaRPr lang="it-IT" sz="1400" b="1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3A5B2B32-57E3-0D36-0798-0A8F4BC449CC}"/>
              </a:ext>
            </a:extLst>
          </p:cNvPr>
          <p:cNvSpPr txBox="1">
            <a:spLocks/>
          </p:cNvSpPr>
          <p:nvPr/>
        </p:nvSpPr>
        <p:spPr>
          <a:xfrm>
            <a:off x="800654" y="542925"/>
            <a:ext cx="10405174" cy="865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/>
              <a:t>Applicazioni </a:t>
            </a:r>
            <a:r>
              <a:rPr lang="it-IT" sz="4000" dirty="0" err="1"/>
              <a:t>retinex</a:t>
            </a:r>
            <a:endParaRPr lang="it-IT" sz="4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B70C0E3-CA5B-09FA-9D13-3177CC909E33}"/>
              </a:ext>
            </a:extLst>
          </p:cNvPr>
          <p:cNvSpPr/>
          <p:nvPr/>
        </p:nvSpPr>
        <p:spPr>
          <a:xfrm>
            <a:off x="4583915" y="6571682"/>
            <a:ext cx="7685590" cy="57106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A7E7FA-FE5F-9D82-C5D3-4AD4A91E9D14}"/>
              </a:ext>
            </a:extLst>
          </p:cNvPr>
          <p:cNvSpPr txBox="1"/>
          <p:nvPr/>
        </p:nvSpPr>
        <p:spPr>
          <a:xfrm>
            <a:off x="1034433" y="2760153"/>
            <a:ext cx="55078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+mj-lt"/>
              </a:rPr>
              <a:t>Elaborazione delle immagini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+mj-lt"/>
              </a:rPr>
              <a:t>Visione artificiale e robotica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+mj-lt"/>
              </a:rPr>
              <a:t>Medicina e diagnostica per immagini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+mj-lt"/>
              </a:rPr>
              <a:t>Industria cinematografica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+mj-lt"/>
              </a:rPr>
              <a:t>NASA e spazio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1BD8A42-5A2D-CB5E-C1BC-1F8F838C467D}"/>
              </a:ext>
            </a:extLst>
          </p:cNvPr>
          <p:cNvSpPr/>
          <p:nvPr/>
        </p:nvSpPr>
        <p:spPr>
          <a:xfrm>
            <a:off x="7504246" y="2102506"/>
            <a:ext cx="3893431" cy="389343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grattacielo, edificio, Metropoli, Area metropolitana&#10;&#10;Descrizione generata automaticamente">
            <a:extLst>
              <a:ext uri="{FF2B5EF4-FFF2-40B4-BE49-F238E27FC236}">
                <a16:creationId xmlns:a16="http://schemas.microsoft.com/office/drawing/2014/main" id="{1464D0DB-AFD2-B5CD-F1DF-FCED8D288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373" y="1751624"/>
            <a:ext cx="4068455" cy="40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30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827" y="2434138"/>
            <a:ext cx="5775656" cy="1989723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sym typeface="Wingdings" panose="05000000000000000000" pitchFamily="2" charset="2"/>
              </a:rPr>
              <a:t>GRAZIE PER L’ATTENZIONE  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2">
            <a:extLst>
              <a:ext uri="{FF2B5EF4-FFF2-40B4-BE49-F238E27FC236}">
                <a16:creationId xmlns:a16="http://schemas.microsoft.com/office/drawing/2014/main" id="{68BC91A9-EBAB-7412-5520-6FDB1848F8F6}"/>
              </a:ext>
            </a:extLst>
          </p:cNvPr>
          <p:cNvSpPr txBox="1">
            <a:spLocks/>
          </p:cNvSpPr>
          <p:nvPr/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it-IT"/>
            </a:defPPr>
            <a:lvl1pPr marL="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B5CEABB6-07DC-46E8-9B57-56EC44A396E5}" type="slidenum">
              <a:rPr lang="it-IT" sz="1400" b="1" smtClean="0">
                <a:latin typeface="+mj-lt"/>
              </a:rPr>
              <a:pPr>
                <a:spcAft>
                  <a:spcPts val="600"/>
                </a:spcAft>
              </a:pPr>
              <a:t>2</a:t>
            </a:fld>
            <a:endParaRPr lang="it-IT" sz="1400" b="1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8F77450-7383-4EA6-A506-5A211A045228}"/>
              </a:ext>
            </a:extLst>
          </p:cNvPr>
          <p:cNvSpPr txBox="1">
            <a:spLocks/>
          </p:cNvSpPr>
          <p:nvPr/>
        </p:nvSpPr>
        <p:spPr>
          <a:xfrm>
            <a:off x="800654" y="542925"/>
            <a:ext cx="10405174" cy="865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CHE </a:t>
            </a:r>
            <a:r>
              <a:rPr lang="it-IT" err="1"/>
              <a:t>COS’è</a:t>
            </a:r>
            <a:r>
              <a:rPr lang="it-IT"/>
              <a:t> LA RETINEX THEORY?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3F80E51-731B-BC15-2E1B-7EDE554F1B58}"/>
              </a:ext>
            </a:extLst>
          </p:cNvPr>
          <p:cNvSpPr/>
          <p:nvPr/>
        </p:nvSpPr>
        <p:spPr>
          <a:xfrm>
            <a:off x="1126781" y="2066925"/>
            <a:ext cx="5230345" cy="295627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Segnaposto contenuto 11" descr="Immagine che contiene Arte bambini, arte, cartone animato, illustrazione&#10;&#10;Descrizione generata automaticamente">
            <a:extLst>
              <a:ext uri="{FF2B5EF4-FFF2-40B4-BE49-F238E27FC236}">
                <a16:creationId xmlns:a16="http://schemas.microsoft.com/office/drawing/2014/main" id="{27A5D28B-E0A2-83C6-6C7F-55F09FF06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276" y="2354376"/>
            <a:ext cx="5230345" cy="294642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CA9643D-6378-0E7E-4049-1883C30A3D60}"/>
              </a:ext>
            </a:extLst>
          </p:cNvPr>
          <p:cNvSpPr txBox="1"/>
          <p:nvPr/>
        </p:nvSpPr>
        <p:spPr>
          <a:xfrm>
            <a:off x="6908116" y="2475799"/>
            <a:ext cx="470809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>
                <a:latin typeface="+mj-lt"/>
              </a:rPr>
              <a:t>Spiega come </a:t>
            </a:r>
            <a:r>
              <a:rPr lang="it-IT" sz="2200" b="1">
                <a:latin typeface="+mj-lt"/>
              </a:rPr>
              <a:t>percepiamo</a:t>
            </a:r>
            <a:r>
              <a:rPr lang="it-IT" sz="2200">
                <a:latin typeface="+mj-lt"/>
              </a:rPr>
              <a:t> il colore in modo costante;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>
                <a:latin typeface="+mj-lt"/>
              </a:rPr>
              <a:t>Combina il ruolo della </a:t>
            </a:r>
            <a:r>
              <a:rPr lang="it-IT" sz="2200" b="1">
                <a:latin typeface="+mj-lt"/>
              </a:rPr>
              <a:t>retina</a:t>
            </a:r>
            <a:r>
              <a:rPr lang="it-IT" sz="2200">
                <a:latin typeface="+mj-lt"/>
              </a:rPr>
              <a:t> e della </a:t>
            </a:r>
            <a:r>
              <a:rPr lang="it-IT" sz="2200" b="1">
                <a:latin typeface="+mj-lt"/>
              </a:rPr>
              <a:t>corteccia visiva </a:t>
            </a:r>
            <a:r>
              <a:rPr lang="it-IT" sz="2200">
                <a:latin typeface="+mj-lt"/>
              </a:rPr>
              <a:t>nel processo percettivo;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>
                <a:latin typeface="+mj-lt"/>
              </a:rPr>
              <a:t>Obiettivo: chiarire il fenomeno della </a:t>
            </a:r>
            <a:r>
              <a:rPr lang="it-IT" sz="2200" b="1">
                <a:latin typeface="+mj-lt"/>
              </a:rPr>
              <a:t>costanza del colore</a:t>
            </a:r>
            <a:r>
              <a:rPr lang="it-IT" sz="220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8AEF6-5358-62FA-18EF-A4CE7CF61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2">
            <a:extLst>
              <a:ext uri="{FF2B5EF4-FFF2-40B4-BE49-F238E27FC236}">
                <a16:creationId xmlns:a16="http://schemas.microsoft.com/office/drawing/2014/main" id="{3DC3900A-E17E-5B6E-1FD7-FCB406F2B1B8}"/>
              </a:ext>
            </a:extLst>
          </p:cNvPr>
          <p:cNvSpPr txBox="1">
            <a:spLocks/>
          </p:cNvSpPr>
          <p:nvPr/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it-IT"/>
            </a:defPPr>
            <a:lvl1pPr marL="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B5CEABB6-07DC-46E8-9B57-56EC44A396E5}" type="slidenum">
              <a:rPr lang="it-IT" sz="1400" b="1" smtClean="0">
                <a:latin typeface="+mj-lt"/>
              </a:rPr>
              <a:pPr>
                <a:spcAft>
                  <a:spcPts val="600"/>
                </a:spcAft>
              </a:pPr>
              <a:t>3</a:t>
            </a:fld>
            <a:endParaRPr lang="it-IT" sz="1400" b="1">
              <a:latin typeface="+mj-lt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70022D0-960B-3A2B-831E-491FEC4B6A93}"/>
              </a:ext>
            </a:extLst>
          </p:cNvPr>
          <p:cNvSpPr/>
          <p:nvPr/>
        </p:nvSpPr>
        <p:spPr>
          <a:xfrm>
            <a:off x="655309" y="2531638"/>
            <a:ext cx="4881019" cy="302040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testo, diagramma, schermata, mappa">
            <a:extLst>
              <a:ext uri="{FF2B5EF4-FFF2-40B4-BE49-F238E27FC236}">
                <a16:creationId xmlns:a16="http://schemas.microsoft.com/office/drawing/2014/main" id="{8F8CD633-A8FC-D7B8-624B-30A14851C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273092"/>
            <a:ext cx="4881019" cy="3020402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87428C70-4104-506E-66E9-16C68F311F9C}"/>
              </a:ext>
            </a:extLst>
          </p:cNvPr>
          <p:cNvSpPr/>
          <p:nvPr/>
        </p:nvSpPr>
        <p:spPr>
          <a:xfrm>
            <a:off x="6108236" y="2531638"/>
            <a:ext cx="5627050" cy="302040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Cervello, testo, arte&#10;&#10;Descrizione generata automaticamente">
            <a:extLst>
              <a:ext uri="{FF2B5EF4-FFF2-40B4-BE49-F238E27FC236}">
                <a16:creationId xmlns:a16="http://schemas.microsoft.com/office/drawing/2014/main" id="{F0C3B696-0F29-DB0B-2A7F-E771959EC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134" y="2273092"/>
            <a:ext cx="5627050" cy="3020402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ED29B830-BAEF-7DCE-9789-C2C3F375CB79}"/>
              </a:ext>
            </a:extLst>
          </p:cNvPr>
          <p:cNvSpPr txBox="1">
            <a:spLocks/>
          </p:cNvSpPr>
          <p:nvPr/>
        </p:nvSpPr>
        <p:spPr>
          <a:xfrm>
            <a:off x="800654" y="542925"/>
            <a:ext cx="10405174" cy="865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RETINEX = RETIN + CORTEX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3942470-A6A0-E754-5E0F-C9B59B58D3B0}"/>
              </a:ext>
            </a:extLst>
          </p:cNvPr>
          <p:cNvSpPr/>
          <p:nvPr/>
        </p:nvSpPr>
        <p:spPr>
          <a:xfrm>
            <a:off x="4583915" y="6571682"/>
            <a:ext cx="7685590" cy="57106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4812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4FEE116B-33D3-B311-B652-4A59FD98D13F}"/>
              </a:ext>
            </a:extLst>
          </p:cNvPr>
          <p:cNvSpPr/>
          <p:nvPr/>
        </p:nvSpPr>
        <p:spPr>
          <a:xfrm>
            <a:off x="5938749" y="2966642"/>
            <a:ext cx="5814760" cy="209177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F182E34-B873-46EB-26A1-A304C1E26C73}"/>
              </a:ext>
            </a:extLst>
          </p:cNvPr>
          <p:cNvSpPr/>
          <p:nvPr/>
        </p:nvSpPr>
        <p:spPr>
          <a:xfrm>
            <a:off x="1091407" y="2145934"/>
            <a:ext cx="4487234" cy="368837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it-IT" smtClean="0"/>
              <a:pPr rtl="0"/>
              <a:t>4</a:t>
            </a:fld>
            <a:endParaRPr lang="it-IT"/>
          </a:p>
        </p:txBody>
      </p:sp>
      <p:pic>
        <p:nvPicPr>
          <p:cNvPr id="11" name="Segnaposto contenuto 10" descr="Immagine che contiene Viso umano, persona, vestiti, libro&#10;&#10;Descrizione generata automaticamente">
            <a:extLst>
              <a:ext uri="{FF2B5EF4-FFF2-40B4-BE49-F238E27FC236}">
                <a16:creationId xmlns:a16="http://schemas.microsoft.com/office/drawing/2014/main" id="{E313994B-931A-27B3-730C-1D9111898DD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626854" y="309455"/>
            <a:ext cx="1157947" cy="1577582"/>
          </a:xfr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18FBB34B-9AC5-81A1-C11E-E173582D9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54" y="542925"/>
            <a:ext cx="10405174" cy="865632"/>
          </a:xfrm>
        </p:spPr>
        <p:txBody>
          <a:bodyPr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sz="4000"/>
              <a:t>EDWIN LAND &amp; «COLOR </a:t>
            </a:r>
            <a:r>
              <a:rPr lang="it-IT" sz="4000" err="1"/>
              <a:t>MoNDRIAN</a:t>
            </a:r>
            <a:r>
              <a:rPr lang="it-IT" sz="4000"/>
              <a:t>»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AD45ED-41CB-509C-9550-CDADD397C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52" y="1983404"/>
            <a:ext cx="4487234" cy="36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36F06F0-6E96-3201-4D6F-C97192A3C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695" y="2751326"/>
            <a:ext cx="5814760" cy="209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A3A5F71-7AAC-D5D2-7020-364C4276989B}"/>
              </a:ext>
            </a:extLst>
          </p:cNvPr>
          <p:cNvSpPr txBox="1"/>
          <p:nvPr/>
        </p:nvSpPr>
        <p:spPr>
          <a:xfrm>
            <a:off x="8494269" y="2966642"/>
            <a:ext cx="470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chemeClr val="bg1"/>
                </a:solidFill>
                <a:latin typeface="+mj-lt"/>
              </a:rPr>
              <a:t>a.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3AAA379-7FF1-99FD-FA33-0CD1E66C86C8}"/>
              </a:ext>
            </a:extLst>
          </p:cNvPr>
          <p:cNvSpPr txBox="1"/>
          <p:nvPr/>
        </p:nvSpPr>
        <p:spPr>
          <a:xfrm>
            <a:off x="8494269" y="4092541"/>
            <a:ext cx="64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chemeClr val="bg1"/>
                </a:solidFill>
                <a:latin typeface="+mj-lt"/>
              </a:rPr>
              <a:t>b.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40089B6-E8A5-57AC-A715-A3CDD6FD6586}"/>
              </a:ext>
            </a:extLst>
          </p:cNvPr>
          <p:cNvSpPr/>
          <p:nvPr/>
        </p:nvSpPr>
        <p:spPr>
          <a:xfrm>
            <a:off x="4583915" y="6571682"/>
            <a:ext cx="7685590" cy="57106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A1A4BA-E5E3-479F-1EF7-96F04E0F1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2">
            <a:extLst>
              <a:ext uri="{FF2B5EF4-FFF2-40B4-BE49-F238E27FC236}">
                <a16:creationId xmlns:a16="http://schemas.microsoft.com/office/drawing/2014/main" id="{792FD548-9227-AB64-65A0-D2E279CB276E}"/>
              </a:ext>
            </a:extLst>
          </p:cNvPr>
          <p:cNvSpPr txBox="1">
            <a:spLocks/>
          </p:cNvSpPr>
          <p:nvPr/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it-IT"/>
            </a:defPPr>
            <a:lvl1pPr marL="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B5CEABB6-07DC-46E8-9B57-56EC44A396E5}" type="slidenum">
              <a:rPr lang="it-IT" sz="1400" b="1" smtClean="0">
                <a:latin typeface="+mj-lt"/>
              </a:rPr>
              <a:pPr>
                <a:spcAft>
                  <a:spcPts val="600"/>
                </a:spcAft>
              </a:pPr>
              <a:t>5</a:t>
            </a:fld>
            <a:endParaRPr lang="it-IT" sz="1400" b="1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182612C-02A7-30E9-ACEA-397FE73DADDB}"/>
              </a:ext>
            </a:extLst>
          </p:cNvPr>
          <p:cNvSpPr txBox="1">
            <a:spLocks/>
          </p:cNvSpPr>
          <p:nvPr/>
        </p:nvSpPr>
        <p:spPr>
          <a:xfrm>
            <a:off x="800654" y="542925"/>
            <a:ext cx="10405174" cy="865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>
                <a:cs typeface="Posterama"/>
              </a:rPr>
              <a:t>Concetti Chiave</a:t>
            </a:r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E5C7CB8-5EC2-D595-6936-761C940D29D5}"/>
              </a:ext>
            </a:extLst>
          </p:cNvPr>
          <p:cNvSpPr/>
          <p:nvPr/>
        </p:nvSpPr>
        <p:spPr>
          <a:xfrm>
            <a:off x="6733957" y="2194527"/>
            <a:ext cx="4954887" cy="318256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71420D9-4F31-9CBE-B3FA-0D206ED7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" t="-802" r="52" b="267"/>
          <a:stretch/>
        </p:blipFill>
        <p:spPr bwMode="auto">
          <a:xfrm>
            <a:off x="6542415" y="1855379"/>
            <a:ext cx="4887604" cy="329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0969B0-F9D7-DCF2-28BA-890A5BCEDD5C}"/>
              </a:ext>
            </a:extLst>
          </p:cNvPr>
          <p:cNvSpPr txBox="1"/>
          <p:nvPr/>
        </p:nvSpPr>
        <p:spPr>
          <a:xfrm>
            <a:off x="779216" y="2009914"/>
            <a:ext cx="5614017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>
                <a:latin typeface="Posterama"/>
                <a:cs typeface="Posterama"/>
              </a:rPr>
              <a:t>ADATTAMENTO AL CONTESTO</a:t>
            </a:r>
          </a:p>
          <a:p>
            <a:endParaRPr lang="it-IT" sz="2400" b="1">
              <a:latin typeface="Posterama"/>
              <a:cs typeface="Posteram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latin typeface="Posterama"/>
                <a:cs typeface="Posterama"/>
              </a:rPr>
              <a:t>La percezione del colore non dipende dalla lunghezza d'onda, bensì dal </a:t>
            </a:r>
            <a:r>
              <a:rPr lang="it-IT" sz="2400" b="1">
                <a:latin typeface="Posterama"/>
                <a:cs typeface="Posterama"/>
              </a:rPr>
              <a:t>contesto </a:t>
            </a:r>
            <a:r>
              <a:rPr lang="it-IT" sz="2400">
                <a:latin typeface="Posterama"/>
                <a:cs typeface="Posterama"/>
              </a:rPr>
              <a:t>circostante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latin typeface="Posterama"/>
                <a:cs typeface="Posterama"/>
              </a:rPr>
              <a:t>Stimolo </a:t>
            </a:r>
            <a:r>
              <a:rPr lang="it-IT" sz="2400" b="1">
                <a:latin typeface="Posterama"/>
                <a:cs typeface="Posterama"/>
              </a:rPr>
              <a:t>Distale</a:t>
            </a:r>
            <a:r>
              <a:rPr lang="it-IT" sz="2400">
                <a:latin typeface="Posterama"/>
                <a:cs typeface="Posterama"/>
              </a:rPr>
              <a:t> e Stimolo </a:t>
            </a:r>
            <a:r>
              <a:rPr lang="it-IT" sz="2400" b="1">
                <a:latin typeface="Posterama"/>
                <a:cs typeface="Posterama"/>
              </a:rPr>
              <a:t>Prossimale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latin typeface="Posterama"/>
                <a:cs typeface="Posterama"/>
              </a:rPr>
              <a:t>Fenomeno della </a:t>
            </a:r>
            <a:r>
              <a:rPr lang="it-IT" sz="2400" b="1">
                <a:latin typeface="Posterama"/>
                <a:cs typeface="Posterama"/>
              </a:rPr>
              <a:t>costanza del colore</a:t>
            </a:r>
            <a:r>
              <a:rPr lang="it-IT" sz="2400">
                <a:latin typeface="Avenir Next LT Pro Light"/>
                <a:cs typeface="Posterama"/>
              </a:rPr>
              <a:t> </a:t>
            </a:r>
          </a:p>
          <a:p>
            <a:pPr marL="342900" indent="-342900">
              <a:buFont typeface="Calibri"/>
              <a:buChar char="-"/>
            </a:pPr>
            <a:endParaRPr lang="it-IT" sz="2400" b="1">
              <a:latin typeface="Posterama"/>
              <a:cs typeface="Posterama"/>
            </a:endParaRPr>
          </a:p>
          <a:p>
            <a:pPr marL="342900" indent="-342900">
              <a:buFont typeface="Calibri"/>
              <a:buChar char="-"/>
            </a:pPr>
            <a:endParaRPr lang="it-IT" sz="2400" b="1">
              <a:latin typeface="Posterama"/>
              <a:cs typeface="Posterama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68B3139-EC29-4E79-9147-66FA7A1FA2A5}"/>
              </a:ext>
            </a:extLst>
          </p:cNvPr>
          <p:cNvSpPr/>
          <p:nvPr/>
        </p:nvSpPr>
        <p:spPr>
          <a:xfrm>
            <a:off x="4583915" y="6571682"/>
            <a:ext cx="7685590" cy="57106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7415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A1A4BA-E5E3-479F-1EF7-96F04E0F1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2">
            <a:extLst>
              <a:ext uri="{FF2B5EF4-FFF2-40B4-BE49-F238E27FC236}">
                <a16:creationId xmlns:a16="http://schemas.microsoft.com/office/drawing/2014/main" id="{792FD548-9227-AB64-65A0-D2E279CB276E}"/>
              </a:ext>
            </a:extLst>
          </p:cNvPr>
          <p:cNvSpPr txBox="1">
            <a:spLocks/>
          </p:cNvSpPr>
          <p:nvPr/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it-IT"/>
            </a:defPPr>
            <a:lvl1pPr marL="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B5CEABB6-07DC-46E8-9B57-56EC44A396E5}" type="slidenum">
              <a:rPr lang="it-IT" sz="1400" b="1" smtClean="0">
                <a:latin typeface="+mj-lt"/>
              </a:rPr>
              <a:pPr>
                <a:spcAft>
                  <a:spcPts val="600"/>
                </a:spcAft>
              </a:pPr>
              <a:t>6</a:t>
            </a:fld>
            <a:endParaRPr lang="it-IT" sz="1400" b="1"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0969B0-F9D7-DCF2-28BA-890A5BCEDD5C}"/>
              </a:ext>
            </a:extLst>
          </p:cNvPr>
          <p:cNvSpPr txBox="1"/>
          <p:nvPr/>
        </p:nvSpPr>
        <p:spPr>
          <a:xfrm>
            <a:off x="911352" y="1874796"/>
            <a:ext cx="494356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>
                <a:latin typeface="Posterama"/>
                <a:cs typeface="Posterama"/>
              </a:rPr>
              <a:t>LUMINANZA RELATIVA</a:t>
            </a:r>
          </a:p>
          <a:p>
            <a:endParaRPr lang="it-IT" sz="2400" b="1">
              <a:latin typeface="Posterama"/>
              <a:cs typeface="Posteram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latin typeface="Posterama"/>
                <a:cs typeface="Posterama"/>
              </a:rPr>
              <a:t>La percezione della luminosità non è assoluta ma si </a:t>
            </a:r>
            <a:r>
              <a:rPr lang="it-IT" sz="2400" b="1">
                <a:latin typeface="Posterama"/>
                <a:cs typeface="Posterama"/>
              </a:rPr>
              <a:t>concentra sul contrasto</a:t>
            </a:r>
            <a:r>
              <a:rPr lang="it-IT" sz="2400">
                <a:latin typeface="Posterama"/>
                <a:cs typeface="Posterama"/>
              </a:rPr>
              <a:t>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latin typeface="Posterama"/>
                <a:cs typeface="Posterama"/>
              </a:rPr>
              <a:t>Inibizione laterale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latin typeface="Posterama"/>
                <a:cs typeface="Posterama"/>
              </a:rPr>
              <a:t>Adattamento a scenari di </a:t>
            </a:r>
            <a:r>
              <a:rPr lang="it-IT" sz="2400" b="1">
                <a:latin typeface="Posterama"/>
                <a:cs typeface="Posterama"/>
              </a:rPr>
              <a:t>illuminazione variabile</a:t>
            </a:r>
            <a:r>
              <a:rPr lang="it-IT" sz="2400">
                <a:latin typeface="Posterama"/>
                <a:cs typeface="Posterama"/>
              </a:rPr>
              <a:t>.</a:t>
            </a:r>
          </a:p>
          <a:p>
            <a:pPr marL="342900" indent="-342900">
              <a:buFont typeface="Calibri"/>
              <a:buChar char="-"/>
            </a:pPr>
            <a:endParaRPr lang="it-IT" sz="2400">
              <a:latin typeface="Posterama"/>
              <a:cs typeface="Posterama"/>
            </a:endParaRPr>
          </a:p>
          <a:p>
            <a:pPr marL="342900" indent="-342900">
              <a:buFont typeface="Calibri"/>
              <a:buChar char="-"/>
            </a:pPr>
            <a:endParaRPr lang="it-IT" sz="2400" b="1">
              <a:latin typeface="Posterama"/>
              <a:cs typeface="Posterama"/>
            </a:endParaRPr>
          </a:p>
          <a:p>
            <a:pPr marL="342900" indent="-342900">
              <a:buFont typeface="Calibri"/>
              <a:buChar char="-"/>
            </a:pPr>
            <a:endParaRPr lang="it-IT" sz="2400" b="1">
              <a:latin typeface="Posterama"/>
              <a:cs typeface="Posterama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ECBFCFC-9D54-1B76-CD0B-C1DEFE142CB0}"/>
              </a:ext>
            </a:extLst>
          </p:cNvPr>
          <p:cNvSpPr/>
          <p:nvPr/>
        </p:nvSpPr>
        <p:spPr>
          <a:xfrm>
            <a:off x="7194338" y="2070197"/>
            <a:ext cx="4086310" cy="317480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Web Accessibility: Understanding Colors and Luminance - Accessibility | MDN">
            <a:extLst>
              <a:ext uri="{FF2B5EF4-FFF2-40B4-BE49-F238E27FC236}">
                <a16:creationId xmlns:a16="http://schemas.microsoft.com/office/drawing/2014/main" id="{22778CC6-D424-82C0-8A5E-D78B52FD9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" r="-284" b="510"/>
          <a:stretch/>
        </p:blipFill>
        <p:spPr bwMode="auto">
          <a:xfrm>
            <a:off x="6858001" y="1774922"/>
            <a:ext cx="4086310" cy="317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874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A1A4BA-E5E3-479F-1EF7-96F04E0F1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2">
            <a:extLst>
              <a:ext uri="{FF2B5EF4-FFF2-40B4-BE49-F238E27FC236}">
                <a16:creationId xmlns:a16="http://schemas.microsoft.com/office/drawing/2014/main" id="{792FD548-9227-AB64-65A0-D2E279CB276E}"/>
              </a:ext>
            </a:extLst>
          </p:cNvPr>
          <p:cNvSpPr txBox="1">
            <a:spLocks/>
          </p:cNvSpPr>
          <p:nvPr/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it-IT"/>
            </a:defPPr>
            <a:lvl1pPr marL="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B5CEABB6-07DC-46E8-9B57-56EC44A396E5}" type="slidenum">
              <a:rPr lang="it-IT" sz="1400" b="1" smtClean="0">
                <a:latin typeface="+mj-lt"/>
              </a:rPr>
              <a:pPr>
                <a:spcAft>
                  <a:spcPts val="600"/>
                </a:spcAft>
              </a:pPr>
              <a:t>7</a:t>
            </a:fld>
            <a:endParaRPr lang="it-IT" sz="1400" b="1"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0969B0-F9D7-DCF2-28BA-890A5BCEDD5C}"/>
              </a:ext>
            </a:extLst>
          </p:cNvPr>
          <p:cNvSpPr txBox="1"/>
          <p:nvPr/>
        </p:nvSpPr>
        <p:spPr>
          <a:xfrm>
            <a:off x="673750" y="1176103"/>
            <a:ext cx="5844054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>
                <a:latin typeface="Posterama"/>
                <a:cs typeface="Posterama"/>
              </a:rPr>
              <a:t>COMBINAZIONE MULTI-SCALE</a:t>
            </a:r>
          </a:p>
          <a:p>
            <a:endParaRPr lang="it-IT" sz="2400" b="1">
              <a:latin typeface="Posterama"/>
              <a:cs typeface="Posteram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latin typeface="Posterama"/>
                <a:cs typeface="Posterama"/>
              </a:rPr>
              <a:t>Non si sofferma ad un unico livello di dettaglio ma </a:t>
            </a:r>
            <a:r>
              <a:rPr lang="it-IT" sz="2400" b="1">
                <a:latin typeface="Posterama"/>
                <a:cs typeface="Posterama"/>
              </a:rPr>
              <a:t>integra </a:t>
            </a:r>
            <a:r>
              <a:rPr lang="it-IT" sz="2400">
                <a:latin typeface="Posterama"/>
                <a:cs typeface="Posterama"/>
              </a:rPr>
              <a:t>informazioni da </a:t>
            </a:r>
            <a:r>
              <a:rPr lang="it-IT" sz="2400" b="1">
                <a:latin typeface="Posterama"/>
                <a:cs typeface="Posterama"/>
              </a:rPr>
              <a:t>diverse scale spaziali: </a:t>
            </a:r>
            <a:r>
              <a:rPr lang="it-IT" sz="2400">
                <a:latin typeface="Posterama"/>
                <a:cs typeface="Posterama"/>
              </a:rPr>
              <a:t>scale</a:t>
            </a:r>
            <a:r>
              <a:rPr lang="it-IT" sz="2400" b="1">
                <a:latin typeface="Posterama"/>
                <a:cs typeface="Posterama"/>
              </a:rPr>
              <a:t> piccole </a:t>
            </a:r>
            <a:r>
              <a:rPr lang="it-IT" sz="2400">
                <a:latin typeface="Posterama"/>
                <a:cs typeface="Posterama"/>
              </a:rPr>
              <a:t>e scale</a:t>
            </a:r>
            <a:r>
              <a:rPr lang="it-IT" sz="2400" b="1">
                <a:latin typeface="Posterama"/>
                <a:cs typeface="Posterama"/>
              </a:rPr>
              <a:t> grandi.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latin typeface="Posterama"/>
                <a:cs typeface="Posterama"/>
              </a:rPr>
              <a:t>Bilanciamento del colore </a:t>
            </a:r>
            <a:r>
              <a:rPr lang="it-IT" sz="2400">
                <a:latin typeface="Posterama"/>
                <a:cs typeface="Posterama"/>
              </a:rPr>
              <a:t>per</a:t>
            </a:r>
            <a:r>
              <a:rPr lang="it-IT" sz="2400" b="1">
                <a:latin typeface="Posterama"/>
                <a:cs typeface="Posterama"/>
              </a:rPr>
              <a:t> </a:t>
            </a:r>
            <a:r>
              <a:rPr lang="it-IT" sz="2400">
                <a:latin typeface="Posterama"/>
                <a:cs typeface="Posterama"/>
              </a:rPr>
              <a:t>migliorare la percezione complessiva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latin typeface="Posterama"/>
                <a:cs typeface="Posterama"/>
              </a:rPr>
              <a:t>Plasticità neurale: </a:t>
            </a:r>
            <a:r>
              <a:rPr lang="it-IT" sz="2400">
                <a:latin typeface="Posterama"/>
                <a:cs typeface="Posterama"/>
              </a:rPr>
              <a:t>capacità del sistema nervoso di integrare e riorganizzare le informazioni visive. </a:t>
            </a:r>
          </a:p>
          <a:p>
            <a:pPr marL="285750" indent="-285750">
              <a:buFont typeface="Calibri"/>
              <a:buChar char="-"/>
            </a:pPr>
            <a:endParaRPr lang="it-IT" sz="2400">
              <a:latin typeface="Posterama"/>
              <a:cs typeface="Posterama"/>
            </a:endParaRPr>
          </a:p>
          <a:p>
            <a:pPr marL="342900" indent="-342900">
              <a:buFont typeface="Calibri"/>
              <a:buChar char="-"/>
            </a:pPr>
            <a:endParaRPr lang="it-IT" sz="2400">
              <a:latin typeface="Posterama"/>
              <a:cs typeface="Posterama"/>
            </a:endParaRPr>
          </a:p>
          <a:p>
            <a:pPr marL="342900" indent="-342900">
              <a:buFont typeface="Calibri"/>
              <a:buChar char="-"/>
            </a:pPr>
            <a:endParaRPr lang="it-IT" sz="2400">
              <a:latin typeface="Posterama"/>
              <a:cs typeface="Posterama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F5AE390-F204-C1C1-5B0F-C3E387541C9E}"/>
              </a:ext>
            </a:extLst>
          </p:cNvPr>
          <p:cNvSpPr/>
          <p:nvPr/>
        </p:nvSpPr>
        <p:spPr>
          <a:xfrm>
            <a:off x="7210087" y="1464363"/>
            <a:ext cx="4080495" cy="414775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 descr="Computer Vision for Busy Developers | by Vinny DaSilva | Medium">
            <a:extLst>
              <a:ext uri="{FF2B5EF4-FFF2-40B4-BE49-F238E27FC236}">
                <a16:creationId xmlns:a16="http://schemas.microsoft.com/office/drawing/2014/main" id="{E595A024-7C17-C7E2-BBC9-B976D76DB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761" y="1372096"/>
            <a:ext cx="4060939" cy="400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D9091AD-D0C6-146F-F473-F2A66F8B8A88}"/>
              </a:ext>
            </a:extLst>
          </p:cNvPr>
          <p:cNvSpPr/>
          <p:nvPr/>
        </p:nvSpPr>
        <p:spPr>
          <a:xfrm>
            <a:off x="4583915" y="6571683"/>
            <a:ext cx="7685590" cy="28631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4729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259A7DF-E4E2-8E27-D64B-8E1CD3580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smtClean="0"/>
              <a:pPr rtl="0"/>
              <a:t>8</a:t>
            </a:fld>
            <a:endParaRPr lang="it-IT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DC48A208-39D6-3E0D-B313-01AFCEB94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54" y="542925"/>
            <a:ext cx="10405174" cy="865632"/>
          </a:xfrm>
        </p:spPr>
        <p:txBody>
          <a:bodyPr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sz="4000"/>
              <a:t>SINGLE-SCALE RETINEX (SSR)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12E15057-ED4F-8987-6B21-F110CB6D0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040" y="1626987"/>
            <a:ext cx="4953964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Metodo per migliorare contrasto e correggere illuminazione non uniforme.</a:t>
            </a:r>
            <a:endParaRPr kumimoji="0" lang="it-IT" altLang="it-IT" sz="2000" b="0" i="0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20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Basato su una sin</a:t>
            </a:r>
            <a:r>
              <a:rPr kumimoji="0" lang="it-IT" altLang="it-IT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gola scala spaziale (filtro gaussiano).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Principio chiave</a:t>
            </a:r>
            <a:r>
              <a:rPr kumimoji="0" lang="it-IT" altLang="it-IT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it-IT" altLang="it-IT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Normalizza la luminosità di un pixel rispetto al suo contesto locale.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it-IT" altLang="it-IT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Utilizza un rapporto logaritmico tra il pixel e una versione "smussata" dell'immagine.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2" name="Immagine 11" descr="Immagine che contiene testo, schermata, Carattere">
            <a:extLst>
              <a:ext uri="{FF2B5EF4-FFF2-40B4-BE49-F238E27FC236}">
                <a16:creationId xmlns:a16="http://schemas.microsoft.com/office/drawing/2014/main" id="{C37A7862-CCF7-1CEB-B051-89750D04E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40" y="2673344"/>
            <a:ext cx="5796269" cy="293857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5D05504-D645-5B15-CB50-4BC58D4C6F13}"/>
              </a:ext>
            </a:extLst>
          </p:cNvPr>
          <p:cNvSpPr txBox="1"/>
          <p:nvPr/>
        </p:nvSpPr>
        <p:spPr>
          <a:xfrm>
            <a:off x="756460" y="1907206"/>
            <a:ext cx="62462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R(x,y) = log[I(x,y) + ϵ] − log[F(x,y) ∗  I(x,y) + ϵ]</a:t>
            </a:r>
            <a:endParaRPr lang="it-IT" sz="2200" b="1" dirty="0"/>
          </a:p>
        </p:txBody>
      </p:sp>
    </p:spTree>
    <p:extLst>
      <p:ext uri="{BB962C8B-B14F-4D97-AF65-F5344CB8AC3E}">
        <p14:creationId xmlns:p14="http://schemas.microsoft.com/office/powerpoint/2010/main" val="2864109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FEBFF7-73B4-9F4C-6C65-70ACCBBC9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15A0993-07DA-6643-23B0-948C93A0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smtClean="0"/>
              <a:pPr rtl="0"/>
              <a:t>9</a:t>
            </a:fld>
            <a:endParaRPr lang="it-IT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532BF99-3B63-5ACD-1D07-5C4899DF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54" y="542925"/>
            <a:ext cx="10405174" cy="865632"/>
          </a:xfrm>
        </p:spPr>
        <p:txBody>
          <a:bodyPr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sz="4000"/>
              <a:t>MULTI-SCALE RETINEX (mSR)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2B4E5C-FEAF-4E9D-4A41-2A363B25B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401" y="1907206"/>
            <a:ext cx="4480559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Estensione del SSR per bilanciare dettagli locali e globali.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Utilizza più scale spaziali (filtri gaussiani con diverse varianze).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Principio chiave</a:t>
            </a:r>
            <a:r>
              <a:rPr kumimoji="0" lang="it-IT" altLang="it-IT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it-IT" altLang="it-IT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Combina risultati di scale multiple per ottenere un miglioramento uniforme del contrasto.</a:t>
            </a:r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5EDEA55-7AA5-6B27-260C-01434958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4981"/>
          <a:stretch/>
        </p:blipFill>
        <p:spPr>
          <a:xfrm>
            <a:off x="615401" y="2512044"/>
            <a:ext cx="6444000" cy="33039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1FFB95C-FA48-8132-08EF-7B76388B89E8}"/>
                  </a:ext>
                </a:extLst>
              </p:cNvPr>
              <p:cNvSpPr txBox="1"/>
              <p:nvPr/>
            </p:nvSpPr>
            <p:spPr>
              <a:xfrm>
                <a:off x="2731625" y="1343913"/>
                <a:ext cx="3490653" cy="1138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4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pt-BR" sz="24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24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it-IT" sz="2400" b="1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it-IT" sz="2400" b="1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it-IT" sz="2400" b="1" i="1" baseline="-25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it-IT" sz="2400" b="1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it-IT" sz="2400" b="1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Rs</m:t>
                          </m:r>
                          <m:r>
                            <m:rPr>
                              <m:nor/>
                            </m:rPr>
                            <a:rPr lang="it-IT" sz="2400" b="1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it-IT" sz="2400" b="1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it-IT" sz="2400" b="1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2400" b="1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it-IT" sz="2400" b="1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sz="2400" b="1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1FFB95C-FA48-8132-08EF-7B76388B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25" y="1343913"/>
                <a:ext cx="3490653" cy="1138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4231D13-3F7E-B435-D1C9-7E64B309CE74}"/>
              </a:ext>
            </a:extLst>
          </p:cNvPr>
          <p:cNvSpPr txBox="1"/>
          <p:nvPr/>
        </p:nvSpPr>
        <p:spPr>
          <a:xfrm>
            <a:off x="1899136" y="1729468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MSR(</a:t>
            </a:r>
            <a:r>
              <a:rPr lang="es-ES" sz="2400" b="1" i="1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x,y</a:t>
            </a:r>
            <a:r>
              <a:rPr lang="es-ES" sz="24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= </a:t>
            </a:r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3550236130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o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512_TF16411248_Win32" id="{0DCA8045-F8C6-4D44-8712-B51748708089}" vid="{B1184A27-7864-4C79-990D-C3236FD2E66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CA07264EE27A644B2FC34F1D3EF72BB" ma:contentTypeVersion="1" ma:contentTypeDescription="Creare un nuovo documento." ma:contentTypeScope="" ma:versionID="e51f35001cd4a3ba047862cbc4e4836c">
  <xsd:schema xmlns:xsd="http://www.w3.org/2001/XMLSchema" xmlns:xs="http://www.w3.org/2001/XMLSchema" xmlns:p="http://schemas.microsoft.com/office/2006/metadata/properties" xmlns:ns3="63e21e7c-bacb-4c62-9818-bc13f2b5823c" targetNamespace="http://schemas.microsoft.com/office/2006/metadata/properties" ma:root="true" ma:fieldsID="c282f878021649c2edf0573555e58cf0" ns3:_="">
    <xsd:import namespace="63e21e7c-bacb-4c62-9818-bc13f2b5823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e21e7c-bacb-4c62-9818-bc13f2b5823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  <ds:schemaRef ds:uri="http://schemas.openxmlformats.org/package/2006/metadata/core-properties"/>
    <ds:schemaRef ds:uri="63e21e7c-bacb-4c62-9818-bc13f2b5823c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1FB4B52-9583-4D3C-83EB-04CCC48E9A65}">
  <ds:schemaRefs>
    <ds:schemaRef ds:uri="63e21e7c-bacb-4c62-9818-bc13f2b582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13b55eef-7018-4674-a3d7-cc0db06d545c}" enabled="0" method="" siteId="{13b55eef-7018-4674-a3d7-cc0db06d545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{3BB8E66C-D118-4533-A663-F4EB19CB10C4}tf16411248_win32</Template>
  <TotalTime>0</TotalTime>
  <Words>477</Words>
  <Application>Microsoft Office PowerPoint</Application>
  <PresentationFormat>Widescreen</PresentationFormat>
  <Paragraphs>96</Paragraphs>
  <Slides>15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3" baseType="lpstr">
      <vt:lpstr>Arial</vt:lpstr>
      <vt:lpstr>Avenir Next LT Pro Light</vt:lpstr>
      <vt:lpstr>Calibri</vt:lpstr>
      <vt:lpstr>Cambria Math</vt:lpstr>
      <vt:lpstr>Posterama</vt:lpstr>
      <vt:lpstr>Times New Roman</vt:lpstr>
      <vt:lpstr>Wingdings</vt:lpstr>
      <vt:lpstr>Personalizzato</vt:lpstr>
      <vt:lpstr>THE RETINEX THEORY</vt:lpstr>
      <vt:lpstr>Presentazione standard di PowerPoint</vt:lpstr>
      <vt:lpstr>Presentazione standard di PowerPoint</vt:lpstr>
      <vt:lpstr>EDWIN LAND &amp; «COLOR MoNDRIAN»</vt:lpstr>
      <vt:lpstr>Presentazione standard di PowerPoint</vt:lpstr>
      <vt:lpstr>Presentazione standard di PowerPoint</vt:lpstr>
      <vt:lpstr>Presentazione standard di PowerPoint</vt:lpstr>
      <vt:lpstr>SINGLE-SCALE RETINEX (SSR)</vt:lpstr>
      <vt:lpstr>MULTI-SCALE RETINEX (mSR)</vt:lpstr>
      <vt:lpstr>multi-SCALE RETINEX with color restoration (msrcr)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GRAZIE PER L’ATTENZIONE 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Tecla Briola</dc:creator>
  <cp:lastModifiedBy>Ingrid Bregu</cp:lastModifiedBy>
  <cp:revision>1</cp:revision>
  <dcterms:created xsi:type="dcterms:W3CDTF">2024-12-03T09:25:06Z</dcterms:created>
  <dcterms:modified xsi:type="dcterms:W3CDTF">2024-12-04T12:38:50Z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0x010100FCA07264EE27A644B2FC34F1D3EF72BB</vt:lpwstr>
  </property>
</Properties>
</file>